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26B66-B2B8-4E60-AE9E-9E2A2A3BBFA0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8399F-53C0-4E4D-8708-E7568AB15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2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61422B02-3D4A-434C-8D1C-3D2F880865B1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851CD0-BF5F-4502-AD4A-803388455187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BA884B30-D361-448B-888A-ADAE513C0D75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18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0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3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4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08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5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7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9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5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4C9A-AAE9-4C8A-B560-B5E6812B401C}" type="datetimeFigureOut">
              <a:rPr lang="en-GB" smtClean="0"/>
              <a:t>02/08/2014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281C-4E3B-4060-8638-C864E540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3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81132"/>
            <a:ext cx="1600200" cy="624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23363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CariCOF </a:t>
            </a:r>
            <a:r>
              <a:rPr lang="en-US" altLang="en-US" sz="4000" dirty="0" smtClean="0"/>
              <a:t>Drought </a:t>
            </a:r>
            <a:r>
              <a:rPr lang="en-US" altLang="en-US" sz="4000" dirty="0" smtClean="0"/>
              <a:t>Outlook</a:t>
            </a:r>
            <a:br>
              <a:rPr lang="en-US" altLang="en-US" sz="4000" dirty="0" smtClean="0"/>
            </a:br>
            <a:r>
              <a:rPr lang="en-US" altLang="en-US" sz="4000" dirty="0" smtClean="0"/>
              <a:t>by the end of October 2014</a:t>
            </a:r>
            <a:endParaRPr lang="en-US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87588"/>
            <a:ext cx="8229600" cy="351313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 smtClean="0"/>
              <a:t>Coordination </a:t>
            </a:r>
            <a:r>
              <a:rPr lang="en-US" altLang="en-US" sz="2200" dirty="0"/>
              <a:t>– </a:t>
            </a:r>
            <a:r>
              <a:rPr lang="en-US" altLang="en-US" sz="2200" dirty="0" smtClean="0"/>
              <a:t>CIMH – Dr</a:t>
            </a:r>
            <a:r>
              <a:rPr lang="en-US" altLang="en-US" sz="2200" dirty="0"/>
              <a:t>. </a:t>
            </a:r>
            <a:r>
              <a:rPr lang="en-US" altLang="en-US" sz="2200" dirty="0" err="1"/>
              <a:t>Cédric</a:t>
            </a:r>
            <a:r>
              <a:rPr lang="en-US" altLang="en-US" sz="2200" dirty="0"/>
              <a:t> J. Van </a:t>
            </a:r>
            <a:r>
              <a:rPr lang="en-US" altLang="en-US" sz="2200" dirty="0" err="1"/>
              <a:t>Meerbeeck</a:t>
            </a:r>
            <a:endParaRPr lang="en-US" altLang="en-US" sz="22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3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000" dirty="0" smtClean="0"/>
              <a:t>Participating territories</a:t>
            </a:r>
            <a:endParaRPr lang="en-US" altLang="en-US" sz="3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/>
              <a:t>Antigua &amp; Barbuda, </a:t>
            </a:r>
            <a:r>
              <a:rPr lang="en-US" altLang="en-US" sz="2200" dirty="0" smtClean="0"/>
              <a:t>Aruba, Bahamas</a:t>
            </a:r>
            <a:r>
              <a:rPr lang="en-US" altLang="en-US" sz="2200" dirty="0"/>
              <a:t>, Barbados, Belize, Cayman Islands, Cuba, Curaçao, Dominica, Dominican Republic, French Guiana, Grenada, Guadeloupe, Guyana, Jamaica, Martinique, Puerto Rico, St. Barth’s, St. Lucia, St. Maarten/St. Martin, St. Vincent &amp; the Grenadines, Suriname, Trinidad &amp; Tobago and the US Virgin Islands </a:t>
            </a:r>
          </a:p>
        </p:txBody>
      </p:sp>
      <p:pic>
        <p:nvPicPr>
          <p:cNvPr id="24580" name="Picture 3" descr="cimhlogopie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5800725"/>
            <a:ext cx="9239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" descr="http://www.anyflag.com/country/antigua.gif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4" descr="http://www.anyflag.com/country/bahamas.gif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7" y="6048375"/>
            <a:ext cx="5413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 descr="http://www.anyflag.com/country/barbados.gif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8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 descr="http://www.anyflag.com/country/cuba.gif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5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1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6048375"/>
            <a:ext cx="5413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5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07150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7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6408738"/>
            <a:ext cx="5413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8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6408738"/>
            <a:ext cx="539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2" name="Picture 20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6408738"/>
            <a:ext cx="539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3" name="Picture 22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8" y="6407150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4" name="Picture 23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6407150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5" name="Picture 2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6407150"/>
            <a:ext cx="5381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26"/>
          <p:cNvPicPr>
            <a:picLocks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6407150"/>
            <a:ext cx="5413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7" name="Picture 27"/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6407150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8" name="Picture 2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5" y="6408738"/>
            <a:ext cx="538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9" name="Picture 29"/>
          <p:cNvPicPr>
            <a:picLocks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2" y="6048375"/>
            <a:ext cx="5397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0" name="Picture 2" descr="Flag of France.sv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2" y="6048375"/>
            <a:ext cx="5413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 descr="http://mail.cimh.edu.bb/roundcube/?_task=mail&amp;_action=get&amp;_mbox=INBOX&amp;_uid=13723&amp;_part=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6048738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6858000" cy="529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65125"/>
          </a:xfrm>
        </p:spPr>
        <p:txBody>
          <a:bodyPr/>
          <a:lstStyle/>
          <a:p>
            <a:pPr>
              <a:defRPr/>
            </a:pPr>
            <a:fld id="{2899485F-FEE5-43CE-8AD6-289A0F3267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0" y="5500389"/>
            <a:ext cx="9144000" cy="13849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 dirty="0" smtClean="0">
                <a:solidFill>
                  <a:prstClr val="black"/>
                </a:solidFill>
                <a:cs typeface="Arial" charset="0"/>
              </a:rPr>
              <a:t>Impactful </a:t>
            </a:r>
            <a:r>
              <a:rPr lang="en-GB" altLang="en-US" sz="2800" b="1" dirty="0">
                <a:solidFill>
                  <a:prstClr val="black"/>
                </a:solidFill>
                <a:cs typeface="Arial" charset="0"/>
              </a:rPr>
              <a:t>drought is</a:t>
            </a:r>
            <a:r>
              <a:rPr lang="en-GB" alt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GB" altLang="en-US" sz="2800" b="1" dirty="0" smtClean="0">
                <a:solidFill>
                  <a:prstClr val="black"/>
                </a:solidFill>
                <a:cs typeface="Arial" charset="0"/>
              </a:rPr>
              <a:t>unlikely some portions of the Greater Antilles and the Bahamas, </a:t>
            </a: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but increasingly </a:t>
            </a:r>
            <a:r>
              <a:rPr lang="en-GB" altLang="en-US" sz="2800" b="1" dirty="0" smtClean="0">
                <a:solidFill>
                  <a:prstClr val="black"/>
                </a:solidFill>
                <a:cs typeface="Arial" charset="0"/>
              </a:rPr>
              <a:t>likely further south</a:t>
            </a: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, esp. the southern Antilles and northern Guyana.</a:t>
            </a:r>
            <a:endParaRPr lang="en-GB" altLang="en-US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40939"/>
            <a:ext cx="9144000" cy="6404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SPI outlook MJJASO –</a:t>
            </a:r>
            <a:r>
              <a:rPr lang="en-US" sz="2800" b="1" dirty="0" smtClean="0"/>
              <a:t> </a:t>
            </a:r>
            <a:r>
              <a:rPr lang="en-US" sz="2800" b="1" dirty="0"/>
              <a:t>1. </a:t>
            </a:r>
            <a:r>
              <a:rPr lang="en-US" sz="2800" b="1" dirty="0" smtClean="0"/>
              <a:t>what’s the </a:t>
            </a:r>
            <a:r>
              <a:rPr lang="en-US" sz="2800" b="1" dirty="0"/>
              <a:t>probability for impactful drought?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2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5853"/>
            <a:ext cx="7696200" cy="594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4"/>
          <a:stretch/>
        </p:blipFill>
        <p:spPr>
          <a:xfrm>
            <a:off x="0" y="592316"/>
            <a:ext cx="3780000" cy="1922284"/>
          </a:xfrm>
          <a:prstGeom prst="rect">
            <a:avLst/>
          </a:prstGeom>
        </p:spPr>
      </p:pic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4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SPI outlook AMJJAS –</a:t>
            </a:r>
            <a:r>
              <a:rPr lang="en-US" sz="2400" b="1" dirty="0" smtClean="0"/>
              <a:t> 2. any area with imminent drought risk?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65125"/>
          </a:xfrm>
        </p:spPr>
        <p:txBody>
          <a:bodyPr/>
          <a:lstStyle/>
          <a:p>
            <a:pPr>
              <a:defRPr/>
            </a:pPr>
            <a:fld id="{D6889E4B-7AD5-4429-9F3C-1F91002386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0" y="6363097"/>
            <a:ext cx="914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 dirty="0">
                <a:solidFill>
                  <a:prstClr val="black"/>
                </a:solidFill>
                <a:cs typeface="Arial" charset="0"/>
              </a:rPr>
              <a:t>Drought </a:t>
            </a:r>
            <a:r>
              <a:rPr lang="en-GB" altLang="en-US" sz="2800" b="1" dirty="0" smtClean="0">
                <a:solidFill>
                  <a:prstClr val="black"/>
                </a:solidFill>
                <a:cs typeface="Arial" charset="0"/>
              </a:rPr>
              <a:t>imminent in parts of Southern Caribbean</a:t>
            </a:r>
            <a:endParaRPr lang="en-GB" altLang="en-US" sz="2800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6" name="Straight Connector 5"/>
          <p:cNvCxnSpPr>
            <a:stCxn id="23556" idx="0"/>
            <a:endCxn id="4" idx="4"/>
          </p:cNvCxnSpPr>
          <p:nvPr/>
        </p:nvCxnSpPr>
        <p:spPr>
          <a:xfrm flipV="1">
            <a:off x="4572000" y="6098476"/>
            <a:ext cx="499839" cy="264621"/>
          </a:xfrm>
          <a:prstGeom prst="lin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3779913" y="559475"/>
            <a:ext cx="5382232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Previous month’s update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/>
              <a:t>drought imminent over Martinique, St. Vincent, Barbados, Curaçao, parts of Guianas </a:t>
            </a:r>
            <a:r>
              <a:rPr lang="en-GB" dirty="0" smtClean="0"/>
              <a:t>(</a:t>
            </a:r>
            <a:r>
              <a:rPr lang="en-GB" b="1" dirty="0" smtClean="0"/>
              <a:t>left inset</a:t>
            </a:r>
            <a:r>
              <a:rPr lang="en-GB" dirty="0" smtClean="0"/>
              <a:t>).</a:t>
            </a:r>
          </a:p>
          <a:p>
            <a:pPr>
              <a:spcBef>
                <a:spcPts val="1200"/>
              </a:spcBef>
            </a:pPr>
            <a:r>
              <a:rPr lang="en-GB" b="1" dirty="0" smtClean="0"/>
              <a:t>This month’s update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/>
              <a:t>drought imminent over </a:t>
            </a:r>
            <a:r>
              <a:rPr lang="en-GB" dirty="0" smtClean="0"/>
              <a:t>Dominica, Martinique</a:t>
            </a:r>
            <a:r>
              <a:rPr lang="en-GB" dirty="0"/>
              <a:t>, St. Vincent, Barbados, </a:t>
            </a:r>
            <a:r>
              <a:rPr lang="en-GB" dirty="0" smtClean="0"/>
              <a:t>Trinidad &amp; Tobago, northern Guyana (</a:t>
            </a:r>
            <a:r>
              <a:rPr lang="en-GB" b="1" dirty="0" smtClean="0"/>
              <a:t>below</a:t>
            </a:r>
            <a:r>
              <a:rPr lang="en-GB" dirty="0" smtClean="0"/>
              <a:t>).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 rot="1678811">
            <a:off x="4605032" y="4153057"/>
            <a:ext cx="1902994" cy="206617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51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SPI outlook MAMJJA – </a:t>
            </a:r>
            <a:r>
              <a:rPr lang="en-US" sz="2400" b="1" dirty="0" smtClean="0"/>
              <a:t>3. any shorter- or longer-term </a:t>
            </a:r>
            <a:r>
              <a:rPr lang="en-GB" sz="2400" b="1" dirty="0" smtClean="0"/>
              <a:t>concern?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65125"/>
          </a:xfrm>
        </p:spPr>
        <p:txBody>
          <a:bodyPr/>
          <a:lstStyle/>
          <a:p>
            <a:pPr>
              <a:defRPr/>
            </a:pPr>
            <a:fld id="{B5473D1D-9E35-4CA9-8B5C-E0C6E5F7D6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="1" dirty="0">
                <a:solidFill>
                  <a:prstClr val="black"/>
                </a:solidFill>
                <a:cs typeface="Arial" charset="0"/>
              </a:rPr>
              <a:t>CONSERVE WATER!!</a:t>
            </a:r>
            <a:br>
              <a:rPr lang="en-GB" altLang="en-US" sz="2800" b="1" dirty="0">
                <a:solidFill>
                  <a:prstClr val="black"/>
                </a:solidFill>
                <a:cs typeface="Arial" charset="0"/>
              </a:rPr>
            </a:br>
            <a:r>
              <a:rPr lang="en-GB" altLang="en-US" sz="2800" dirty="0">
                <a:solidFill>
                  <a:prstClr val="black"/>
                </a:solidFill>
                <a:cs typeface="Arial" charset="0"/>
              </a:rPr>
              <a:t>Especially in </a:t>
            </a: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Jamaica, the </a:t>
            </a:r>
            <a:r>
              <a:rPr lang="en-GB" altLang="en-US" sz="2800" dirty="0">
                <a:solidFill>
                  <a:prstClr val="black"/>
                </a:solidFill>
                <a:cs typeface="Arial" charset="0"/>
              </a:rPr>
              <a:t>Eastern and Southern </a:t>
            </a: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Caribbean</a:t>
            </a:r>
            <a:endParaRPr lang="en-GB" altLang="en-US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-9525" y="914400"/>
            <a:ext cx="91440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Shorter-term: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400" dirty="0" smtClean="0">
                <a:solidFill>
                  <a:prstClr val="black"/>
                </a:solidFill>
                <a:cs typeface="Arial" charset="0"/>
              </a:rPr>
              <a:t>Southern Antigua, Jamaica, St. Lucia, Trinidad and Tobago have suffered water shortages.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400" dirty="0" smtClean="0">
                <a:solidFill>
                  <a:prstClr val="black"/>
                </a:solidFill>
                <a:cs typeface="Arial" charset="0"/>
              </a:rPr>
              <a:t>The drought situation is expected to improve over Jamaica after July, but possibly deteriorate over southern portions of the Antilles.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cs typeface="Arial" charset="0"/>
              </a:rPr>
              <a:t>Longer-term: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400" dirty="0" smtClean="0">
                <a:solidFill>
                  <a:prstClr val="black"/>
                </a:solidFill>
                <a:cs typeface="Arial" charset="0"/>
              </a:rPr>
              <a:t>El </a:t>
            </a:r>
            <a:r>
              <a:rPr lang="en-GB" altLang="en-US" sz="2400" dirty="0">
                <a:solidFill>
                  <a:prstClr val="black"/>
                </a:solidFill>
                <a:cs typeface="Arial" charset="0"/>
              </a:rPr>
              <a:t>Niño is associated with a drier wet season. 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400" dirty="0">
                <a:solidFill>
                  <a:prstClr val="black"/>
                </a:solidFill>
                <a:cs typeface="Arial" charset="0"/>
              </a:rPr>
              <a:t>If El Niño manifests, less water will be stored during the wet season.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sz="2400" dirty="0">
                <a:solidFill>
                  <a:prstClr val="black"/>
                </a:solidFill>
                <a:cs typeface="Arial" charset="0"/>
              </a:rPr>
              <a:t>By consequence, less water would be available for use in the dry season, which is our tourist season.</a:t>
            </a:r>
          </a:p>
        </p:txBody>
      </p:sp>
    </p:spTree>
    <p:extLst>
      <p:ext uri="{BB962C8B-B14F-4D97-AF65-F5344CB8AC3E}">
        <p14:creationId xmlns:p14="http://schemas.microsoft.com/office/powerpoint/2010/main" val="5303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263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CariCOF Drought Outlook by the end of October 2014</vt:lpstr>
      <vt:lpstr>PowerPoint Presentation</vt:lpstr>
      <vt:lpstr>SPI outlook AMJJAS – 2. any area with imminent drought risk?</vt:lpstr>
      <vt:lpstr>SPI outlook MAMJJA – 3. any shorter- or longer-term concern?</vt:lpstr>
    </vt:vector>
  </TitlesOfParts>
  <Company>Caribbean Institute of Meteorology and Hydrology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CariCOF Drought Outlook by the end of October 2014</dc:title>
  <dc:creator>Cédric</dc:creator>
  <cp:lastModifiedBy>Cédric</cp:lastModifiedBy>
  <cp:revision>1</cp:revision>
  <dcterms:created xsi:type="dcterms:W3CDTF">2014-08-02T19:26:20Z</dcterms:created>
  <dcterms:modified xsi:type="dcterms:W3CDTF">2014-08-02T19:28:38Z</dcterms:modified>
</cp:coreProperties>
</file>